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25" r:id="rId3"/>
    <p:sldId id="326" r:id="rId4"/>
    <p:sldId id="296" r:id="rId5"/>
    <p:sldId id="297" r:id="rId6"/>
    <p:sldId id="316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320" r:id="rId29"/>
    <p:sldId id="321" r:id="rId30"/>
    <p:sldId id="324" r:id="rId31"/>
    <p:sldId id="323" r:id="rId32"/>
    <p:sldId id="263" r:id="rId33"/>
    <p:sldId id="327" r:id="rId3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2" y="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84A06B2-A0EF-4B00-94A5-1AC832C9A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E730303-32AC-4DAF-9E47-4E602A0FB1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38F65-5D47-4DCD-8EB6-F7F4FC5002B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61F4226-F841-4AF0-A256-2DCA04A457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1CFD49C-9779-40C1-978C-C76120511F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FDD2-E28F-4590-B564-A0AEBF286DE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77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B29B-055E-4A2A-B191-347ACEF5B4CD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465F7-064D-482E-9137-189D34FEE8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4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Solo se modifica el texto y no las imágenes</a:t>
            </a:r>
          </a:p>
        </p:txBody>
      </p:sp>
    </p:spTree>
    <p:extLst>
      <p:ext uri="{BB962C8B-B14F-4D97-AF65-F5344CB8AC3E}">
        <p14:creationId xmlns:p14="http://schemas.microsoft.com/office/powerpoint/2010/main" val="35044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/>
              <a:t>No hacer modificaciones o inclusiones.</a:t>
            </a:r>
          </a:p>
        </p:txBody>
      </p:sp>
    </p:spTree>
    <p:extLst>
      <p:ext uri="{BB962C8B-B14F-4D97-AF65-F5344CB8AC3E}">
        <p14:creationId xmlns:p14="http://schemas.microsoft.com/office/powerpoint/2010/main" val="241794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01B05-4E37-4AA5-B241-B79D014C7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CFCC59-C3A8-4B6F-A7CB-40AAFBD6C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564BFC8-E0F9-457C-8744-8A2D224E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ED7F15-F98A-471A-A73D-00A6031E2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D35235-AC80-4588-A700-1169BAD8F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1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65083-50C9-42E5-AC18-AC441CBB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E6C2F5-8749-4724-AEEB-1CEAA01AA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18C7C8-84FA-47EC-8676-AA7F2AF41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C545F3-D3A1-4E7E-960E-8399A933D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287C93-220A-4A82-850B-F32ACFC5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36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EF22C0-1C83-40DC-B7D9-11A885825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A676E7-FD06-4A2A-A097-576C0E805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1621EC-791F-4B6E-AFF0-A9294BB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079A8CB-C67B-4E05-90AD-4BF31EBC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3D56D2-4D1A-45E5-8DED-67275297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1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D46FF-5F00-48D1-89E2-543BDE99E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924B93-AA89-4DE7-9EB2-116B4124E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7C80D3-D7B7-45F5-801A-E176455C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983D02-E8C9-4EDC-8FC2-FE2896A6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54E8E7-37F3-498D-A2C4-26844219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65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0E6A2-B0CF-4E8A-A574-F03C37A6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4EDC1C7-08F8-4713-A797-F7285641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EE9CA5-DEE0-4623-90AF-043B1C53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4CFCA74-2784-4D25-8F75-36423831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8DCA28-2622-44AC-AB12-16094F4E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86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676A8-16B1-4964-8392-319DE01E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32ED4B-1EFE-4A8D-8592-3BD6C7936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35BBFD2-C071-455C-A7A5-CFAB7E796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6D9360-1A01-49EF-AE8A-86A5FC1E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E5B75D-4460-479E-81E6-1681D61D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412C1-547E-4B40-8818-02F3D38E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04291-E416-4406-AA57-61CB336B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922D64-0F62-42F3-B126-EFDB9AE55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935304-CB6D-47B9-8FDA-64D874633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6AA049-8034-4A4D-9081-F4F1B61C9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168A8F9-97AD-40D7-AB2C-B804BD0AE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59D2F3C-2CFB-4DCD-B244-7FDAC250B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79A6D71-98E6-42DB-9827-CBEFDC5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870DEE-F3D1-40BF-9DDB-D358029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68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3C57E-D388-4521-9DD0-12160154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BD73D09-AF81-446A-8CAE-C2456EBF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FA32ACB-88FC-4631-B569-8662739B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5945745-679D-4B27-BF97-7C39A3C6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7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02452C9-6693-4C67-BC51-0308E458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D591787-A039-4C4C-935E-4B4A965EB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B57F04F-235F-49FC-89C3-095701BA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91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54BE7-0BB9-4B58-A183-A4AEEAD93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32B226-EC6A-4B63-ABE9-3665B267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64F02A7-59FA-4288-8163-6B7A1473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8C3F5B-4EE8-46D0-AF47-1351823F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AB1CFC2-E0DA-4861-907C-787D3317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01AFB27-E751-4659-BDEA-0511F8CE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9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A04C1-D0A1-4399-8AA0-642171C8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E61A10C-5657-4354-889F-F672D944AF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E1F11C6-858F-494F-83F8-AA04B1422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A68143-A864-4BC0-8490-45CD78F2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716348-947D-4EEA-BAF5-C5935266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CC6BE2-5F53-4355-9DB3-3D3B3D84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5837F5-B85E-49C6-9FD3-C34B00E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98E4E8-C360-40E8-B4A2-84FC84CB5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81C849-CB06-4162-8596-9769433C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6A75F-3F70-448A-BA33-8E894C37CD7E}" type="datetimeFigureOut">
              <a:rPr lang="pt-BR" smtClean="0"/>
              <a:t>20/02/2020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4F91DB-E7F6-4B4D-812A-1EBAC48D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9A82818-B4D2-4659-A2E1-7FC6DE312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ECAA-B5BA-4531-845B-81E8C2B80C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17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AACD61B-06E3-4351-B3FB-BF52C0D00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097" y="1"/>
            <a:ext cx="2033309" cy="18029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35A09-F862-0E46-93FA-9D638BBEEA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52" y="169912"/>
            <a:ext cx="2738642" cy="128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69F55A-B5EF-AD43-88E5-A3F9BA352C71}"/>
              </a:ext>
            </a:extLst>
          </p:cNvPr>
          <p:cNvSpPr txBox="1"/>
          <p:nvPr/>
        </p:nvSpPr>
        <p:spPr>
          <a:xfrm>
            <a:off x="2002537" y="1446775"/>
            <a:ext cx="7610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1er Taller: “Asistencia técnica en la elaboración de un procedimiento técnico para inyección de sistemas de Generación Distribuida (GD) (a través de Energías Alternativas Renovables) a la red eléctrica en baja y media tensión en Bolivia”</a:t>
            </a:r>
          </a:p>
          <a:p>
            <a:pPr algn="ctr"/>
            <a:endParaRPr lang="es-B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BO" sz="2000" b="1" dirty="0">
                <a:latin typeface="Arial" panose="020B0604020202020204" pitchFamily="34" charset="0"/>
                <a:cs typeface="Arial" panose="020B0604020202020204" pitchFamily="34" charset="0"/>
              </a:rPr>
              <a:t>Procedimiento de Distribución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94BE2D-B100-47C9-9BCF-FE0760D0D2FD}"/>
              </a:ext>
            </a:extLst>
          </p:cNvPr>
          <p:cNvSpPr txBox="1"/>
          <p:nvPr/>
        </p:nvSpPr>
        <p:spPr>
          <a:xfrm>
            <a:off x="5209415" y="3782214"/>
            <a:ext cx="4749632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Expositores	:  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Cláudio</a:t>
            </a: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Mesquita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		    Armando Silva </a:t>
            </a:r>
            <a:r>
              <a:rPr lang="es-BO" sz="1600" dirty="0" err="1">
                <a:latin typeface="Arial" panose="020B0604020202020204" pitchFamily="34" charset="0"/>
                <a:cs typeface="Arial" panose="020B0604020202020204" pitchFamily="34" charset="0"/>
              </a:rPr>
              <a:t>Filho</a:t>
            </a:r>
            <a:endParaRPr lang="es-B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Empresa		: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Econel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Engenharia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BO" sz="1600" dirty="0">
                <a:latin typeface="Arial" panose="020B0604020202020204" pitchFamily="34" charset="0"/>
                <a:cs typeface="Arial" panose="020B0604020202020204" pitchFamily="34" charset="0"/>
              </a:rPr>
              <a:t>Fecha		:   19 de febrero </a:t>
            </a: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153CBE1E-F850-BE40-9CC5-BD92C57044F4}"/>
              </a:ext>
            </a:extLst>
          </p:cNvPr>
          <p:cNvSpPr txBox="1"/>
          <p:nvPr/>
        </p:nvSpPr>
        <p:spPr>
          <a:xfrm>
            <a:off x="2770335" y="6065860"/>
            <a:ext cx="645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La Paz, Bolivia</a:t>
            </a:r>
          </a:p>
          <a:p>
            <a:pPr algn="ctr"/>
            <a:r>
              <a:rPr lang="es-BO" sz="16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4AE1410B-75C9-40B5-9BD5-507425AB30E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680752" y="4038714"/>
            <a:ext cx="2735952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8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816610" y="1698211"/>
            <a:ext cx="10558780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del sistema no obstaculiza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cuestiones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emitir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enviarla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escrito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del sistema,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pudiendo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enviarla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electrónicamente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siguientes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períodos, contados desde la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recepción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00050" algn="just">
              <a:lnSpc>
                <a:spcPct val="150000"/>
              </a:lnSpc>
              <a:buFont typeface="+mj-lt"/>
              <a:buAutoNum type="romanLcPeriod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hasta 15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quince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recibir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acedido</a:t>
            </a:r>
          </a:p>
          <a:p>
            <a:pPr marL="857250" lvl="1" indent="-400050" algn="just">
              <a:lnSpc>
                <a:spcPct val="150000"/>
              </a:lnSpc>
              <a:buFont typeface="+mj-lt"/>
              <a:buAutoNum type="romanLcPeriod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00050" algn="just">
              <a:lnSpc>
                <a:spcPct val="150000"/>
              </a:lnSpc>
              <a:buFont typeface="+mj-lt"/>
              <a:buAutoNum type="romanLcPeriod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hasta 30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treinta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recibir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acedido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A9F5CCB-D723-4882-973B-DC492DCDD51A}"/>
              </a:ext>
            </a:extLst>
          </p:cNvPr>
          <p:cNvSpPr/>
          <p:nvPr/>
        </p:nvSpPr>
        <p:spPr>
          <a:xfrm>
            <a:off x="611458" y="1219439"/>
            <a:ext cx="2997295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D969525-763B-4CA5-9604-53FCD2ABB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4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F9528DE-A966-432C-947A-72F240D0C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379828" y="1384653"/>
            <a:ext cx="11226018" cy="6184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2538" indent="-400050" algn="just">
              <a:lnSpc>
                <a:spcPct val="150000"/>
              </a:lnSpc>
              <a:buFont typeface="+mj-lt"/>
              <a:buAutoNum type="romanLcPeriod" startAt="3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hasta 30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treinta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recibir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2538" indent="-400050" algn="just">
              <a:lnSpc>
                <a:spcPct val="150000"/>
              </a:lnSpc>
              <a:buFont typeface="+mj-lt"/>
              <a:buAutoNum type="romanLcPeriod" startAt="3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2538" indent="-400050" algn="just">
              <a:lnSpc>
                <a:spcPct val="150000"/>
              </a:lnSpc>
              <a:spcAft>
                <a:spcPts val="0"/>
              </a:spcAft>
              <a:buFont typeface="+mj-lt"/>
              <a:buAutoNum type="romanLcPeriod" startAt="3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hasta 60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sesenta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recibir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una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reforzar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2538" indent="-400050" algn="just">
              <a:lnSpc>
                <a:spcPct val="150000"/>
              </a:lnSpc>
              <a:spcAft>
                <a:spcPts val="0"/>
              </a:spcAft>
              <a:buFont typeface="+mj-lt"/>
              <a:buAutoNum type="romanLcPeriod" startAt="3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190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esté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ausente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requisitos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notificar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formalmente y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inmediato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asuntos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resolver,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garantizar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recepción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15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quince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contados a partir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recepción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notificación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formal,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separado acordado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partes; </a:t>
            </a:r>
          </a:p>
          <a:p>
            <a:pPr marL="1252538" indent="-400050" algn="just">
              <a:lnSpc>
                <a:spcPct val="150000"/>
              </a:lnSpc>
              <a:spcAft>
                <a:spcPts val="0"/>
              </a:spcAft>
              <a:buFont typeface="+mj-lt"/>
              <a:buAutoNum type="romanLcPeriod" startAt="3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4000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EEF2A56-84B9-4B4E-8107-D69866B92A65}"/>
              </a:ext>
            </a:extLst>
          </p:cNvPr>
          <p:cNvSpPr/>
          <p:nvPr/>
        </p:nvSpPr>
        <p:spPr>
          <a:xfrm>
            <a:off x="547871" y="1116620"/>
            <a:ext cx="3061416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85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28811" y="2232797"/>
            <a:ext cx="10398734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deficiencia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mencionada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elemento anterior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impedimento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continuidad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suspenderse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recepción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notificación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formal por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reanudarse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recepción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del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solicitar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120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veinte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posteriores a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emisión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incumplimiento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implica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pérdida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menos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nuevo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partes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E4B0EE2-7F21-493F-809F-B3751FC72F48}"/>
              </a:ext>
            </a:extLst>
          </p:cNvPr>
          <p:cNvSpPr/>
          <p:nvPr/>
        </p:nvSpPr>
        <p:spPr>
          <a:xfrm>
            <a:off x="579929" y="1699712"/>
            <a:ext cx="2997295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A6E012A-23D8-4969-B6AA-F0AD67769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34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630701" y="1439270"/>
            <a:ext cx="5177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CRITERIOS TECNICOS Y OPERACIONALES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630701" y="2056686"/>
            <a:ext cx="10930597" cy="456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entrega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consumo, tal como se define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reglamento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específico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Condiciones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GD</a:t>
            </a:r>
          </a:p>
          <a:p>
            <a:pPr algn="just">
              <a:lnSpc>
                <a:spcPct val="150000"/>
              </a:lnSpc>
            </a:pPr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realizarse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alterna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frecuencia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50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cincuenta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Hz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que conecta sus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reducir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flexibilidad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recomponerlo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limitaciones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equipo o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tiempo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recomposición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E946A1C-72C9-498C-89F1-20178D5BD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8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630701" y="1776101"/>
            <a:ext cx="10300261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paralelismo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causar problemas técnicos 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demás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sistema,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personal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involucrado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buen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desempeño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paralela,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haber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comunicación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entre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estabelecido.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único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sincronización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adecuada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sus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ajustar sus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protecciones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deshacer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paralelismo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intento posterior de reiniciar.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BB62668-AACA-4694-B8E8-CEC2E89FC6AF}"/>
              </a:ext>
            </a:extLst>
          </p:cNvPr>
          <p:cNvSpPr/>
          <p:nvPr/>
        </p:nvSpPr>
        <p:spPr>
          <a:xfrm>
            <a:off x="630701" y="1309573"/>
            <a:ext cx="5177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CRITERIOS TECNICOS Y OPERACIONALES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7F4F78D-96C7-4A8B-82E9-EA5C9E097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5E8454A-C04C-4911-A48C-521E134B9335}"/>
              </a:ext>
            </a:extLst>
          </p:cNvPr>
          <p:cNvSpPr/>
          <p:nvPr/>
        </p:nvSpPr>
        <p:spPr>
          <a:xfrm>
            <a:off x="630701" y="1390237"/>
            <a:ext cx="5177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CRITERIOS TECNICOS Y OPERACIONALES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7CF0FF4-E979-456D-B1A0-8A1DC77B9EBA}"/>
              </a:ext>
            </a:extLst>
          </p:cNvPr>
          <p:cNvSpPr/>
          <p:nvPr/>
        </p:nvSpPr>
        <p:spPr>
          <a:xfrm>
            <a:off x="630701" y="1937429"/>
            <a:ext cx="10300261" cy="414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tiempo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 define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operativo.</a:t>
            </a:r>
          </a:p>
          <a:p>
            <a:pPr algn="just">
              <a:lnSpc>
                <a:spcPct val="150000"/>
              </a:lnSpc>
            </a:pP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paralelismo permanente,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requisitos técnicos para operar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sistema, observando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Operativos.</a:t>
            </a:r>
          </a:p>
          <a:p>
            <a:pPr algn="just">
              <a:lnSpc>
                <a:spcPct val="150000"/>
              </a:lnSpc>
            </a:pP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definir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arreglos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interfaz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sus sistemas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sistema, conectada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operar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límites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frecuencia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principios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47FE58C-1920-4F3F-985D-4E7F1D6D1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636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ECCB5E0E-7FF0-4666-BEE6-A2BFA3E2418D}"/>
              </a:ext>
            </a:extLst>
          </p:cNvPr>
          <p:cNvSpPr/>
          <p:nvPr/>
        </p:nvSpPr>
        <p:spPr>
          <a:xfrm>
            <a:off x="785081" y="1504080"/>
            <a:ext cx="359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B22F0E8-3AEA-4D0D-A299-F7940604F67D}"/>
              </a:ext>
            </a:extLst>
          </p:cNvPr>
          <p:cNvSpPr/>
          <p:nvPr/>
        </p:nvSpPr>
        <p:spPr>
          <a:xfrm>
            <a:off x="785081" y="2165115"/>
            <a:ext cx="10075177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están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exentas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llevar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cabo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estudios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descritos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ítem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que, de ser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ser realizados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realizar,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cargo,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estudios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descritos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identifica como necessários.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isla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siempre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estén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físicamente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desconectadas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A42B7F7-7816-4F5F-BCD0-85BAD4C7D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686607" y="1356077"/>
            <a:ext cx="4023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REQUERIMIENTOS DE PROYECTO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686607" y="1869110"/>
            <a:ext cx="9392589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diseños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seguir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criterios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corresponda,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suministro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distribuidor definirá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número de fases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características técnicas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normativa vigente.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Tabla 1 indica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requisitos mínimos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micro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B347319-9AF4-409B-9048-967743893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24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F2845354-0279-4015-B040-53C229AF97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3715194"/>
            <a:ext cx="8703212" cy="314280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0585329-CFD4-43B8-84ED-90341150EE9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94971" y="1289290"/>
            <a:ext cx="9013372" cy="252027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416D6E-7183-47FD-96F3-FA8889F2A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52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43941FE-3DF4-4A42-BF08-83255F1EBD0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48935" y="1384153"/>
            <a:ext cx="8810171" cy="46607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D50326E-17E0-415B-AB1E-1B649CBBF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2BD28EEF-1873-446E-8706-429AF7C6339A}"/>
              </a:ext>
            </a:extLst>
          </p:cNvPr>
          <p:cNvSpPr/>
          <p:nvPr/>
        </p:nvSpPr>
        <p:spPr>
          <a:xfrm>
            <a:off x="0" y="2263907"/>
            <a:ext cx="12192000" cy="46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 DE DISTRIBUICIÓN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96EF0C0-D67E-4378-91E6-A7686004841B}"/>
              </a:ext>
            </a:extLst>
          </p:cNvPr>
          <p:cNvSpPr/>
          <p:nvPr/>
        </p:nvSpPr>
        <p:spPr>
          <a:xfrm>
            <a:off x="0" y="3315437"/>
            <a:ext cx="12192000" cy="46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Acceso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Micro e Mini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Generación</a:t>
            </a:r>
            <a:r>
              <a:rPr lang="pt-BR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Distribuida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51CB139-CAF0-408C-A0F0-F538FFD1D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3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A75D992-6EF4-492E-B88F-640CCE0AE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12777" y="1433760"/>
            <a:ext cx="10032975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sistemas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conectan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inversores,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presentar certificados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acrediten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inversores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probados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probados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técnicas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brasileñas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internacionales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número de registro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concesión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organismo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certificación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modelo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nominal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requisitos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sistemas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conectan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través de inversores,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lugares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apropiados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fácil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protecciones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enumeradas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Tabla 1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insertarse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equipo referido,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innecesaria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redundancia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protecciones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distribuída.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51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914924" y="1825937"/>
            <a:ext cx="9392589" cy="295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Los valores de referencia a adoptar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indicadores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estado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potencia,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distorsión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armónica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desequilibrio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fluctuación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variación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frecuencia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empresa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proponer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protecciones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adicionales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siempre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estén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técnicamente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justificadas,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características específicas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69A233-F491-436B-9514-E2EC5E8E5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91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785081" y="1212377"/>
            <a:ext cx="666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PROCEDIMIENTOS DE INSTALACIÓN E IMPLEMENTACIÓN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85081" y="1708319"/>
            <a:ext cx="10103313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llevar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cabo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de hasta 7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contados a partir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formal,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conectar o expandir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detectan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problemas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impiden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remitir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interesada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por escrito,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5 (cinco)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pudiendo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enviar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electrónicos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informe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contenga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razones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respectivas y una lista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exhaustiva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todas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medidas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correctivas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219C7F6-F105-4CCE-B8AB-CD46F9373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37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04C7F5B-79CB-485F-846D-DB7FA67B3078}"/>
              </a:ext>
            </a:extLst>
          </p:cNvPr>
          <p:cNvSpPr/>
          <p:nvPr/>
        </p:nvSpPr>
        <p:spPr>
          <a:xfrm>
            <a:off x="791125" y="1299017"/>
            <a:ext cx="666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PROCEDIMIENTOS DE INSTALACIÓN E IMPLEMENTACIÓN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7C51FE20-88FC-41CC-8052-E2533935CFBD}"/>
              </a:ext>
            </a:extLst>
          </p:cNvPr>
          <p:cNvSpPr/>
          <p:nvPr/>
        </p:nvSpPr>
        <p:spPr>
          <a:xfrm>
            <a:off x="791125" y="1754989"/>
            <a:ext cx="10609750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Una vez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resueltos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problemas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detectados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informe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formalizar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nueva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distribuidor.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atender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comienza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desde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primer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hábil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siguiente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finalización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cronograma informado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distribuidor, o recibo, por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realizado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interesado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emitir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aprobación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liberándolo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efectiva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dentro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de hasta 7 (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siete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días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partir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verifica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adecuación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629D667-CC13-41B0-A5E0-DFCC7718D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94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AC113BE-8BE2-469E-A1FB-A1FA18907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658472" y="1374998"/>
            <a:ext cx="9897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REQUISITOS PARA LA OPERACIÓN, MANTENIMIENTO Y SEGURIDAD DE LA CONEXIÓN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658472" y="1933312"/>
            <a:ext cx="10649243" cy="3549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instalar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junto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entrada,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señales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indiquen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existencia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propia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través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señal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advertência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pt-BR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redacción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Operativa,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hacer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referencia al Contrato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Adhesión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(o número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consumo), Contrato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Suministro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Contrato de Compra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Regulada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asociada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micro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participante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local, bajo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específicas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814950" y="1276327"/>
            <a:ext cx="2804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SISTEMA DE MEDICION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814950" y="1709609"/>
            <a:ext cx="9948568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especificaciones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requeridas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unidades de consumo conectadas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mismo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más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funcionalidad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bidireccional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electricidad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existente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aumentar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potencia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no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exigir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adecuación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patrón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entrada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sustitución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existente,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excepto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incumplimiento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estándares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técnicos vigentes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momento de encontrar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primera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A7308F7-2370-4108-9EDD-BE06F1550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43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09E6A557-AB9B-477A-AB05-9AC3DB37B530}"/>
              </a:ext>
            </a:extLst>
          </p:cNvPr>
          <p:cNvSpPr/>
          <p:nvPr/>
        </p:nvSpPr>
        <p:spPr>
          <a:xfrm>
            <a:off x="785081" y="1352308"/>
            <a:ext cx="2804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SISTEMA DE MEDICION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B08583E-F838-416E-A7B0-AE535269905D}"/>
              </a:ext>
            </a:extLst>
          </p:cNvPr>
          <p:cNvSpPr/>
          <p:nvPr/>
        </p:nvSpPr>
        <p:spPr>
          <a:xfrm>
            <a:off x="797184" y="2023460"/>
            <a:ext cx="9948568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b) existe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inviabilidad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técnica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debidamente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probada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instalar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nuevo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 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entrada existente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bidireccional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realizar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dos medidores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unidireccionales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uno para medir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consumida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activa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si: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alternativa de menor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</a:p>
          <a:p>
            <a:pPr marL="342900" indent="-342900" algn="just">
              <a:lnSpc>
                <a:spcPct val="150000"/>
              </a:lnSpc>
              <a:buAutoNum type="alphaLcParenR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Tx/>
              <a:buAutoNum type="alphaLcParenR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es solicitado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titular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C2CCF2B-B166-4219-A495-AAB626887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3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464A0C4-39E2-4EFC-81AB-AB4362FBED68}"/>
              </a:ext>
            </a:extLst>
          </p:cNvPr>
          <p:cNvSpPr/>
          <p:nvPr/>
        </p:nvSpPr>
        <p:spPr>
          <a:xfrm>
            <a:off x="785081" y="1460993"/>
            <a:ext cx="2804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SISTEMA DE MEDICION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41749CF-67D8-489E-843C-4C1C036391CD}"/>
              </a:ext>
            </a:extLst>
          </p:cNvPr>
          <p:cNvSpPr/>
          <p:nvPr/>
        </p:nvSpPr>
        <p:spPr>
          <a:xfrm>
            <a:off x="785081" y="2078941"/>
            <a:ext cx="9948568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distribuidor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comprar e instalar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así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eventual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reemplazo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caso de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reembolsar al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adaptar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específicas.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adaptar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 iniciar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dentro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plazo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aprobación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A648CF4-6C2B-4E47-A398-41E60AE18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86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785081" y="1307200"/>
            <a:ext cx="1625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CONTRATOS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85081" y="1771355"/>
            <a:ext cx="9392589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No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firmar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contratos de uso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como centro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participantes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según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emisión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Operativa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suficiente,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Anexo I de esta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ejecución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firmarse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antes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fecha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aprobación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mientras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ser enviada por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adjunto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Opinión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23E6E64-9A8F-4925-BB5E-463647991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244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74F2997-3AC1-422B-AC6A-B9475BE69875}"/>
              </a:ext>
            </a:extLst>
          </p:cNvPr>
          <p:cNvSpPr/>
          <p:nvPr/>
        </p:nvSpPr>
        <p:spPr>
          <a:xfrm>
            <a:off x="785081" y="1410011"/>
            <a:ext cx="1625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CONTRATOS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48206A8-2048-4395-A399-464B00C6AC04}"/>
              </a:ext>
            </a:extLst>
          </p:cNvPr>
          <p:cNvSpPr/>
          <p:nvPr/>
        </p:nvSpPr>
        <p:spPr>
          <a:xfrm>
            <a:off x="785081" y="1779343"/>
            <a:ext cx="10483141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requieren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mejoras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refuerzos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conectar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ejecución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por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ir precedida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firma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contrato específico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interesada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especificar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etapas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período para implementar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condiciones de pago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además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vinculadas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servicio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cliente.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adhiere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compensación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energía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eléctrica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micro y mini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cumplimiento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Condiciones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Suministro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no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aplican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facturación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plantas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generadoras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regulaciones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específicas.</a:t>
            </a:r>
          </a:p>
          <a:p>
            <a:pPr algn="just">
              <a:lnSpc>
                <a:spcPct val="15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9E4671F-D72E-44A9-8316-35D5E4473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00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596EF0C0-D67E-4378-91E6-A7686004841B}"/>
              </a:ext>
            </a:extLst>
          </p:cNvPr>
          <p:cNvSpPr/>
          <p:nvPr/>
        </p:nvSpPr>
        <p:spPr>
          <a:xfrm>
            <a:off x="2550546" y="1487822"/>
            <a:ext cx="7833675" cy="517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                       </a:t>
            </a: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PROCEDIMIENTOS DE DISTRIBUICIÓN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sistemas de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/>
              <a:t> </a:t>
            </a:r>
          </a:p>
          <a:p>
            <a:r>
              <a:rPr lang="pt-BR" dirty="0"/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Criterios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técnicos y operativos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b.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c. Requisitos técnicos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GD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d. Etapas administrativas para viabilizar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Procedimientos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inspección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f. Requisitos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mantenimiento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seguridad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FDE0AEA-F41A-4112-8410-7F29F516A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026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3600853" y="421522"/>
            <a:ext cx="400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RESUMEN DE PASOS DE ACCESO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17FD3B8-7113-41C2-A3ED-20465AE40FF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4154" y="1212377"/>
            <a:ext cx="4582146" cy="522410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11BBBDD-4075-40DF-A09D-F0C63773A1F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32187" y="2191189"/>
            <a:ext cx="4800600" cy="45148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F4A79C2-F510-47DC-A4DD-9534FAA3C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873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785081" y="2128939"/>
            <a:ext cx="10016588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ACUERDO OPERATIVO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RELACION OPERATIVA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FORMULARIO DE SOLICITUD DE ACCESO PARA MICROGENERACIÓN DISTRIBUIDA CON 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POTENCIA IGUAL O MENOS DE 10KW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FORMULARIO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SOLICITUD DE ACCESO PARA MICROGENERACIÓN DISTRIBUIDA CON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POTENCIA MÁS DE 10kW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FORMULARIO DE SOLICITUD DE ACCESO PARA MINIGERACIÓN DISTRIBUIDA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B94D4E1-0772-4469-B527-2415D0B90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06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970B-ED63-4B65-A2B7-8014816BE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790" y="1979875"/>
            <a:ext cx="8091032" cy="2802469"/>
          </a:xfrm>
        </p:spPr>
        <p:txBody>
          <a:bodyPr>
            <a:normAutofit/>
          </a:bodyPr>
          <a:lstStyle/>
          <a:p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Eng. Armando Silva Filho e Cláudio Mesquita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armandosfilho@gmail.com</a:t>
            </a:r>
            <a:b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econel@econel.com.br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2D56A9-84E3-42D7-9BBA-D83795AB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F36DA38-A5BE-4B8F-B681-43B9B9C7B943}"/>
              </a:ext>
            </a:extLst>
          </p:cNvPr>
          <p:cNvSpPr txBox="1"/>
          <p:nvPr/>
        </p:nvSpPr>
        <p:spPr>
          <a:xfrm>
            <a:off x="4352260" y="5699051"/>
            <a:ext cx="3487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La Paz, Bolívia</a:t>
            </a:r>
          </a:p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A21C322-F0AB-40EA-BDAA-0D077E2ED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73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E0CF204-932B-0B48-9A41-C736D1A7EE0A}"/>
              </a:ext>
            </a:extLst>
          </p:cNvPr>
          <p:cNvGrpSpPr/>
          <p:nvPr/>
        </p:nvGrpSpPr>
        <p:grpSpPr>
          <a:xfrm>
            <a:off x="2095945" y="1660905"/>
            <a:ext cx="8508568" cy="5016758"/>
            <a:chOff x="661999" y="2068403"/>
            <a:chExt cx="8508568" cy="501675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A3F54B-9CB2-9E4B-A355-590F84FD98B7}"/>
                </a:ext>
              </a:extLst>
            </p:cNvPr>
            <p:cNvSpPr txBox="1"/>
            <p:nvPr/>
          </p:nvSpPr>
          <p:spPr>
            <a:xfrm>
              <a:off x="661999" y="2068403"/>
              <a:ext cx="3847248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de Energías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Calle Potosí esquina calle Ayacucho S/N, zona Central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www.minenergias.gob.bo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Viceministerio de Electricidad y Energías Alternativas</a:t>
              </a: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Edificio Ex BBA, Av. Camacho Nº 1413 Esq. calle Loayza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Teléfono: 2188800</a:t>
              </a:r>
            </a:p>
            <a:p>
              <a:pPr>
                <a:lnSpc>
                  <a:spcPct val="150000"/>
                </a:lnSpc>
              </a:pPr>
              <a:endParaRPr lang="es-BO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Cooperación Alemana al Desarrollo con Bolivia</a:t>
              </a:r>
            </a:p>
            <a:p>
              <a:pPr>
                <a:lnSpc>
                  <a:spcPct val="150000"/>
                </a:lnSpc>
              </a:pPr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 la Cooperación Alemana al Desarrollo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Deutsche Gesellschaft für Internationale Zusammenarbeit (GIZ) GmbH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Julio C. Patiño Nº 1178, entre calles 17 y 18,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Casilla 11400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Oficina del Programa de Energías Renovables (PEERR)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Av. Sánchez Bustamante Nº 504 entre calles 11 y 12 de Calacoto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La Paz, Bolivia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+591 (2) 2119499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+591 (2) 2119499, int. 102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E johannes.kissel@giz.de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I  www.giz.de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19D5FD-7576-F247-AC0C-76A2C506B567}"/>
                </a:ext>
              </a:extLst>
            </p:cNvPr>
            <p:cNvSpPr txBox="1"/>
            <p:nvPr/>
          </p:nvSpPr>
          <p:spPr>
            <a:xfrm>
              <a:off x="4798276" y="4160928"/>
              <a:ext cx="4372291" cy="1931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BO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Ministerio Federal de Cooperación Económica y Desarrollo (BMZ)</a:t>
              </a: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Bonn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Dahlmannstraße 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53113 Bonn,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228 99 535 -0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228 99 535-3500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poststella@bmz.bund.de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www.bmz.de </a:t>
              </a:r>
            </a:p>
            <a:p>
              <a:endParaRPr lang="es-BO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A8CCE1-6F0C-C941-B5C4-2FCBF2892B89}"/>
                </a:ext>
              </a:extLst>
            </p:cNvPr>
            <p:cNvSpPr txBox="1"/>
            <p:nvPr/>
          </p:nvSpPr>
          <p:spPr>
            <a:xfrm>
              <a:off x="6720961" y="4426385"/>
              <a:ext cx="1932877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BMZ Berlín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Stresemannstraße 94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10963 Berlin, Germany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T +49 (0) 30 18 535 – 0</a:t>
              </a:r>
            </a:p>
            <a:p>
              <a:pPr>
                <a:lnSpc>
                  <a:spcPct val="150000"/>
                </a:lnSpc>
              </a:pPr>
              <a:r>
                <a:rPr lang="es-BO" sz="800" dirty="0">
                  <a:latin typeface="Arial" panose="020B0604020202020204" pitchFamily="34" charset="0"/>
                  <a:cs typeface="Arial" panose="020B0604020202020204" pitchFamily="34" charset="0"/>
                </a:rPr>
                <a:t>F +49 (0) 30 18 535-2501 </a:t>
              </a:r>
            </a:p>
            <a:p>
              <a:endParaRPr lang="es-BO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BO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7F0E20-CD73-2D4D-A2AD-B3733DE23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993" y="322605"/>
            <a:ext cx="3302000" cy="10541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632E038-13E8-4531-BBE6-6A072C803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785081" y="1555239"/>
            <a:ext cx="9990684" cy="4506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PASOS PARA LA VIABILIDAD DE ACCESO</a:t>
            </a:r>
            <a:endParaRPr lang="pt-BR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planta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generadora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clasificada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solo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pasos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solicitar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opinión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obligatorios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SOLICITUD DE ACCESO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realizada por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sistema, que, una vez entregada al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accessee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implica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prioridad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servicio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orden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cronológico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protocolo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D27ADCC1-10E6-40E1-861F-C92FFBB15285}"/>
              </a:ext>
            </a:extLst>
          </p:cNvPr>
          <p:cNvSpPr/>
          <p:nvPr/>
        </p:nvSpPr>
        <p:spPr>
          <a:xfrm>
            <a:off x="785081" y="4415999"/>
            <a:ext cx="9392589" cy="37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B8FF8D5-8661-4423-9A78-B8372FD92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14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B09B0AD8-E853-4A84-BA49-98BBC6B374B2}"/>
              </a:ext>
            </a:extLst>
          </p:cNvPr>
          <p:cNvSpPr/>
          <p:nvPr/>
        </p:nvSpPr>
        <p:spPr>
          <a:xfrm>
            <a:off x="682487" y="2093185"/>
            <a:ext cx="10827026" cy="4017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responsabilidad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distribuidor recopilar y enviar a AETN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registro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términos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específica;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sz="1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micro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, no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necesario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presentar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Certificado de registro, o documento equivalente,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paso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solicitar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contener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Formulario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contenido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Anexos de esta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Sección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,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potencia instalada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acompañada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documentos relevantes para cada caso,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distribuidor no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solicitar documentos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adicionales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indicados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Formularios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79D6574E-05C9-4895-BE50-E0C60C05BA4D}"/>
              </a:ext>
            </a:extLst>
          </p:cNvPr>
          <p:cNvSpPr/>
          <p:nvPr/>
        </p:nvSpPr>
        <p:spPr>
          <a:xfrm>
            <a:off x="931669" y="1468115"/>
            <a:ext cx="2856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SOLICITUD DE ACCESO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97565DC-202E-4347-954C-4AB77D2F6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77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B09B0AD8-E853-4A84-BA49-98BBC6B374B2}"/>
              </a:ext>
            </a:extLst>
          </p:cNvPr>
          <p:cNvSpPr/>
          <p:nvPr/>
        </p:nvSpPr>
        <p:spPr>
          <a:xfrm>
            <a:off x="556591" y="1843151"/>
            <a:ext cx="11078817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documentación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establecida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artículo anterior está incompleta,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rechazar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inmediatamente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notificar al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toda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hacer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nueva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hayan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resuelto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problemas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pendientes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identificados;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Después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recibir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completa mencionada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artículo anterior,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distribuidor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entregar al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sistema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recibo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formalización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El distribuidor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poner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disposición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su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sitio web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modelos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Formulario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,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contiene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lista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del sistema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presentar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solicitud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</a:rPr>
              <a:t>acceso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79D6574E-05C9-4895-BE50-E0C60C05BA4D}"/>
              </a:ext>
            </a:extLst>
          </p:cNvPr>
          <p:cNvSpPr/>
          <p:nvPr/>
        </p:nvSpPr>
        <p:spPr>
          <a:xfrm>
            <a:off x="861391" y="1432433"/>
            <a:ext cx="2856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SOLICITUD DE ACCESO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B6D3697-282F-492F-AA70-E1865CD55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56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45E1B552-1EE3-49A3-84C3-4195968FE9B2}"/>
              </a:ext>
            </a:extLst>
          </p:cNvPr>
          <p:cNvSpPr/>
          <p:nvPr/>
        </p:nvSpPr>
        <p:spPr>
          <a:xfrm>
            <a:off x="674028" y="1230240"/>
            <a:ext cx="4929426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ANÁLISIS DE LA SOLICITUD DE ACCESO</a:t>
            </a:r>
            <a:endParaRPr lang="pt-BR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85081" y="1621860"/>
            <a:ext cx="9392589" cy="540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documento formal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obligatorio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presentado por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accessee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cargo para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se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condiciones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incluida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uso,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requisitos técnicos que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permiten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accesor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plazos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respectivos, indicando,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cuando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corresponda: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características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punto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entrega,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acompañadas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estimaciones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respectivos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pt-B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justificaciones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características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incluidos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requisitos técnicos,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voltaje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nominal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normas de rendimento;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presupuesto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contiene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memoria para calcular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costos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presupuestados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carga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responsabilidad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distribuidor y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participación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consumidor;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52596E9-8301-4837-B8A6-3E1B3002DEF3}"/>
              </a:ext>
            </a:extLst>
          </p:cNvPr>
          <p:cNvSpPr/>
          <p:nvPr/>
        </p:nvSpPr>
        <p:spPr>
          <a:xfrm>
            <a:off x="6251861" y="1212861"/>
            <a:ext cx="2997295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Seta: para a Direita 1">
            <a:extLst>
              <a:ext uri="{FF2B5EF4-FFF2-40B4-BE49-F238E27FC236}">
                <a16:creationId xmlns:a16="http://schemas.microsoft.com/office/drawing/2014/main" id="{B3B6D943-6A17-411C-A3CB-ACB9C36340AE}"/>
              </a:ext>
            </a:extLst>
          </p:cNvPr>
          <p:cNvSpPr/>
          <p:nvPr/>
        </p:nvSpPr>
        <p:spPr>
          <a:xfrm>
            <a:off x="5738192" y="1318393"/>
            <a:ext cx="516835" cy="187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55C6300-54B6-4082-B182-22EE05CFB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83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55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85081" y="1701154"/>
            <a:ext cx="9392589" cy="4986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lista de obras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accesado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cronograma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implementación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correspondiente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general relacionada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ubicación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como tipo de terreno, carril, características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mecánicas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protección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y sistemas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telecomunicaciones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modelo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Operacional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mini-generación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ANEXO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Operacional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contenida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ANEXO;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responsabilidades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cualquier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sobre equipos o cargas que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causar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perturbaciones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daños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sistema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al que se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instalaciones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otros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accesores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arenR" startAt="4"/>
            </a:pPr>
            <a:endParaRPr lang="pt-BR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C854966-B83D-4095-A06E-566E83A0EB64}"/>
              </a:ext>
            </a:extLst>
          </p:cNvPr>
          <p:cNvSpPr/>
          <p:nvPr/>
        </p:nvSpPr>
        <p:spPr>
          <a:xfrm>
            <a:off x="579929" y="1249140"/>
            <a:ext cx="2997295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RESPUESTA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4FEB2EF-C42E-4504-9744-E129A479E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AF9401-D6E8-4237-8204-8BC9F0D0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4" y="0"/>
            <a:ext cx="2839692" cy="121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66C6A948-55CC-4D89-8B4B-B29A656F7740}"/>
              </a:ext>
            </a:extLst>
          </p:cNvPr>
          <p:cNvSpPr/>
          <p:nvPr/>
        </p:nvSpPr>
        <p:spPr>
          <a:xfrm>
            <a:off x="745324" y="2021822"/>
            <a:ext cx="10492519" cy="3739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conexión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distribuida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consumo existente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necesidad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aumentar la potencia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puede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simplificarse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indicando solo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responsabilidades del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del sistema y reenviando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operativa;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Corresponde al distribuidor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llevar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 cabo todos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estudios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integración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microgeneración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 cargo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usuario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del sistema.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La fecha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límite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preparar la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observar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siguiente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t-BR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188E1CE-4255-4A94-ABEA-413AD1768ECD}"/>
              </a:ext>
            </a:extLst>
          </p:cNvPr>
          <p:cNvSpPr/>
          <p:nvPr/>
        </p:nvSpPr>
        <p:spPr>
          <a:xfrm>
            <a:off x="481609" y="1474424"/>
            <a:ext cx="3061416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RESPUESTA DE ACCESO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96D97A-02E8-494D-8216-85E415B6E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825" y="1"/>
            <a:ext cx="2033309" cy="180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61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92D4ADC8648346B7073A8FC39270D8" ma:contentTypeVersion="7" ma:contentTypeDescription="Crear nuevo documento." ma:contentTypeScope="" ma:versionID="27fd30837801416c897795f86eaf79c3">
  <xsd:schema xmlns:xsd="http://www.w3.org/2001/XMLSchema" xmlns:xs="http://www.w3.org/2001/XMLSchema" xmlns:p="http://schemas.microsoft.com/office/2006/metadata/properties" xmlns:ns2="ddbe0ab4-5a56-490b-8f82-91038a55f73c" targetNamespace="http://schemas.microsoft.com/office/2006/metadata/properties" ma:root="true" ma:fieldsID="7953153ea5e10f1110f5b4635c5bff82" ns2:_="">
    <xsd:import namespace="ddbe0ab4-5a56-490b-8f82-91038a55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e0ab4-5a56-490b-8f82-91038a55f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E74095-F009-47D4-882A-FF8CD10BD498}"/>
</file>

<file path=customXml/itemProps2.xml><?xml version="1.0" encoding="utf-8"?>
<ds:datastoreItem xmlns:ds="http://schemas.openxmlformats.org/officeDocument/2006/customXml" ds:itemID="{2AAEA2A7-E44E-4355-9111-E986A9A08879}"/>
</file>

<file path=customXml/itemProps3.xml><?xml version="1.0" encoding="utf-8"?>
<ds:datastoreItem xmlns:ds="http://schemas.openxmlformats.org/officeDocument/2006/customXml" ds:itemID="{B54BCEAD-159F-492D-8E01-0F5A0E48C71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2955</Words>
  <Application>Microsoft Office PowerPoint</Application>
  <PresentationFormat>Panorámica</PresentationFormat>
  <Paragraphs>230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Wingdings</vt:lpstr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   Eng. Armando Silva Filho e Cláudio Mesquita  armandosfilho@gmail.com econel@econel.com.br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Inyección de Generación Distribuida en la Red Eléctrica de Baja y Media Tensión de Bolivia</dc:title>
  <dc:creator>FERNANDO BARBOSA SILVA</dc:creator>
  <cp:lastModifiedBy>Prada Rivero, Alejandra Faviola GIZ BO</cp:lastModifiedBy>
  <cp:revision>32</cp:revision>
  <dcterms:created xsi:type="dcterms:W3CDTF">2020-02-01T02:22:50Z</dcterms:created>
  <dcterms:modified xsi:type="dcterms:W3CDTF">2020-02-20T13:51:33Z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0x0101003C92D4ADC8648346B7073A8FC39270D8</vt:lpwstr>
  </property>
</Properties>
</file>